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Montserrat Ultra-Bold" charset="1" panose="00000900000000000000"/>
      <p:regular r:id="rId21"/>
    </p:embeddedFont>
    <p:embeddedFont>
      <p:font typeface="Montserrat Bold" charset="1" panose="00000800000000000000"/>
      <p:regular r:id="rId22"/>
    </p:embeddedFont>
    <p:embeddedFont>
      <p:font typeface="Canva Sans Bold" charset="1" panose="020B0803030501040103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v1-docs.litmuschaos.io/docs/getstarted" TargetMode="External" Type="http://schemas.openxmlformats.org/officeDocument/2006/relationships/hyperlink"/><Relationship Id="rId4" Target="https://docs.litmuschaos.io/docs/getting-started/installation" TargetMode="External" Type="http://schemas.openxmlformats.org/officeDocument/2006/relationships/hyperlink"/><Relationship Id="rId5" Target="https://www.gremlin.com/community/tutorials/chaos-engineering-the-history-principles-and-practice" TargetMode="External" Type="http://schemas.openxmlformats.org/officeDocument/2006/relationships/hyperlink"/><Relationship Id="rId6" Target="https://github.com/litmuschaos/litmus/tree/master/chaoscenter" TargetMode="External" Type="http://schemas.openxmlformats.org/officeDocument/2006/relationships/hyperlink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0595686" y="1362603"/>
            <a:ext cx="7561823" cy="7561793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53503" t="-8556" r="-13855" b="-19384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77305" y="3407301"/>
            <a:ext cx="10441075" cy="99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6800">
                <a:solidFill>
                  <a:srgbClr val="4F7386"/>
                </a:solidFill>
                <a:latin typeface="Montserrat Ultra-Bold"/>
              </a:rPr>
              <a:t>Mayur Waghmode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5153025"/>
            <a:ext cx="10595686" cy="3564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9"/>
              </a:lnSpc>
            </a:pPr>
          </a:p>
          <a:p>
            <a:pPr algn="ctr">
              <a:lnSpc>
                <a:spcPts val="3129"/>
              </a:lnSpc>
            </a:pPr>
            <a:r>
              <a:rPr lang="en-US" sz="2745">
                <a:solidFill>
                  <a:srgbClr val="4F7386"/>
                </a:solidFill>
                <a:latin typeface="Montserrat Bold"/>
              </a:rPr>
              <a:t>DevOps Engineer 2 at Teradata</a:t>
            </a:r>
          </a:p>
          <a:p>
            <a:pPr algn="ctr">
              <a:lnSpc>
                <a:spcPts val="3129"/>
              </a:lnSpc>
            </a:pPr>
            <a:r>
              <a:rPr lang="en-US" sz="2745">
                <a:solidFill>
                  <a:srgbClr val="4F7386"/>
                </a:solidFill>
                <a:latin typeface="Montserrat Bold"/>
              </a:rPr>
              <a:t>Cer</a:t>
            </a:r>
            <a:r>
              <a:rPr lang="en-US" sz="2745">
                <a:solidFill>
                  <a:srgbClr val="4F7386"/>
                </a:solidFill>
                <a:latin typeface="Montserrat Bold"/>
              </a:rPr>
              <a:t>tified Kubernetes Administrator</a:t>
            </a:r>
          </a:p>
          <a:p>
            <a:pPr algn="ctr">
              <a:lnSpc>
                <a:spcPts val="3129"/>
              </a:lnSpc>
            </a:pPr>
            <a:r>
              <a:rPr lang="en-US" sz="2745">
                <a:solidFill>
                  <a:srgbClr val="4F7386"/>
                </a:solidFill>
                <a:latin typeface="Montserrat Bold"/>
              </a:rPr>
              <a:t>Aws Certified Solution Architect Associate</a:t>
            </a:r>
          </a:p>
          <a:p>
            <a:pPr algn="ctr">
              <a:lnSpc>
                <a:spcPts val="3129"/>
              </a:lnSpc>
            </a:pPr>
            <a:r>
              <a:rPr lang="en-US" sz="2745">
                <a:solidFill>
                  <a:srgbClr val="4F7386"/>
                </a:solidFill>
                <a:latin typeface="Montserrat Bold"/>
              </a:rPr>
              <a:t>Area Director D5 - D125 Toastmasters International</a:t>
            </a:r>
          </a:p>
          <a:p>
            <a:pPr algn="ctr">
              <a:lnSpc>
                <a:spcPts val="3129"/>
              </a:lnSpc>
              <a:spcBef>
                <a:spcPct val="0"/>
              </a:spcBef>
            </a:pPr>
          </a:p>
          <a:p>
            <a:pPr algn="ctr">
              <a:lnSpc>
                <a:spcPts val="3129"/>
              </a:lnSpc>
              <a:spcBef>
                <a:spcPct val="0"/>
              </a:spcBef>
            </a:pPr>
          </a:p>
          <a:p>
            <a:pPr algn="ctr">
              <a:lnSpc>
                <a:spcPts val="3243"/>
              </a:lnSpc>
              <a:spcBef>
                <a:spcPct val="0"/>
              </a:spcBef>
            </a:pPr>
          </a:p>
          <a:p>
            <a:pPr algn="ctr">
              <a:lnSpc>
                <a:spcPts val="3243"/>
              </a:lnSpc>
              <a:spcBef>
                <a:spcPct val="0"/>
              </a:spcBef>
            </a:pPr>
            <a:r>
              <a:rPr lang="en-US" sz="2845">
                <a:solidFill>
                  <a:srgbClr val="4F7386"/>
                </a:solidFill>
                <a:latin typeface="Montserrat Ultra-Bold"/>
              </a:rPr>
              <a:t>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77305" y="1673699"/>
            <a:ext cx="10595686" cy="773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2"/>
              </a:lnSpc>
              <a:spcBef>
                <a:spcPct val="0"/>
              </a:spcBef>
            </a:pPr>
            <a:r>
              <a:rPr lang="en-US" sz="5300">
                <a:solidFill>
                  <a:srgbClr val="4F7386"/>
                </a:solidFill>
                <a:latin typeface="Montserrat Ultra-Bold"/>
              </a:rPr>
              <a:t>$ whoami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49117" y="1257656"/>
            <a:ext cx="10641495" cy="7377204"/>
          </a:xfrm>
          <a:custGeom>
            <a:avLst/>
            <a:gdLst/>
            <a:ahLst/>
            <a:cxnLst/>
            <a:rect r="r" b="b" t="t" l="l"/>
            <a:pathLst>
              <a:path h="7377204" w="10641495">
                <a:moveTo>
                  <a:pt x="0" y="0"/>
                </a:moveTo>
                <a:lnTo>
                  <a:pt x="10641495" y="0"/>
                </a:lnTo>
                <a:lnTo>
                  <a:pt x="10641495" y="7377204"/>
                </a:lnTo>
                <a:lnTo>
                  <a:pt x="0" y="7377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221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148271" y="9103232"/>
            <a:ext cx="18436271" cy="593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4"/>
              </a:lnSpc>
              <a:spcBef>
                <a:spcPct val="0"/>
              </a:spcBef>
            </a:pPr>
            <a:r>
              <a:rPr lang="en-US" sz="4100">
                <a:solidFill>
                  <a:srgbClr val="004AAD"/>
                </a:solidFill>
                <a:latin typeface="Montserrat Ultra-Bold"/>
              </a:rPr>
              <a:t>Every failure is a learning opportunity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549556" y="64008"/>
            <a:ext cx="7362713" cy="75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27"/>
              </a:lnSpc>
              <a:spcBef>
                <a:spcPct val="0"/>
              </a:spcBef>
            </a:pPr>
            <a:r>
              <a:rPr lang="en-US" sz="5199">
                <a:solidFill>
                  <a:srgbClr val="FF3131"/>
                </a:solidFill>
                <a:latin typeface="Montserrat Ultra-Bold"/>
              </a:rPr>
              <a:t>Learning from Chaos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33157" y="1028700"/>
            <a:ext cx="4873415" cy="7736423"/>
          </a:xfrm>
          <a:custGeom>
            <a:avLst/>
            <a:gdLst/>
            <a:ahLst/>
            <a:cxnLst/>
            <a:rect r="r" b="b" t="t" l="l"/>
            <a:pathLst>
              <a:path h="7736423" w="4873415">
                <a:moveTo>
                  <a:pt x="0" y="0"/>
                </a:moveTo>
                <a:lnTo>
                  <a:pt x="4873415" y="0"/>
                </a:lnTo>
                <a:lnTo>
                  <a:pt x="4873415" y="7736423"/>
                </a:lnTo>
                <a:lnTo>
                  <a:pt x="0" y="77364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5831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148271" y="8993723"/>
            <a:ext cx="18436271" cy="1134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6"/>
              </a:lnSpc>
              <a:spcBef>
                <a:spcPct val="0"/>
              </a:spcBef>
            </a:pPr>
            <a:r>
              <a:rPr lang="en-US" sz="3900">
                <a:solidFill>
                  <a:srgbClr val="004AAD"/>
                </a:solidFill>
                <a:latin typeface="Montserrat Ultra-Bold"/>
              </a:rPr>
              <a:t>Keeping an eye on our systems to spot issues before they become problems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126730" y="64008"/>
            <a:ext cx="6208365" cy="75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27"/>
              </a:lnSpc>
              <a:spcBef>
                <a:spcPct val="0"/>
              </a:spcBef>
            </a:pPr>
            <a:r>
              <a:rPr lang="en-US" sz="5199">
                <a:solidFill>
                  <a:srgbClr val="FF3131"/>
                </a:solidFill>
                <a:latin typeface="Montserrat Ultra-Bold"/>
              </a:rPr>
              <a:t>Watching Closely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59149" y="1174346"/>
            <a:ext cx="13020020" cy="7207511"/>
          </a:xfrm>
          <a:custGeom>
            <a:avLst/>
            <a:gdLst/>
            <a:ahLst/>
            <a:cxnLst/>
            <a:rect r="r" b="b" t="t" l="l"/>
            <a:pathLst>
              <a:path h="7207511" w="13020020">
                <a:moveTo>
                  <a:pt x="0" y="0"/>
                </a:moveTo>
                <a:lnTo>
                  <a:pt x="13020020" y="0"/>
                </a:lnTo>
                <a:lnTo>
                  <a:pt x="13020020" y="7207511"/>
                </a:lnTo>
                <a:lnTo>
                  <a:pt x="0" y="72075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148271" y="8781907"/>
            <a:ext cx="18436271" cy="1134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6"/>
              </a:lnSpc>
              <a:spcBef>
                <a:spcPct val="0"/>
              </a:spcBef>
            </a:pPr>
            <a:r>
              <a:rPr lang="en-US" sz="3900">
                <a:solidFill>
                  <a:srgbClr val="004AAD"/>
                </a:solidFill>
                <a:latin typeface="Montserrat Ultra-Bold"/>
              </a:rPr>
              <a:t>Chaos engineering helps us build systems that can withstand anything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593898" y="38100"/>
            <a:ext cx="9395706" cy="75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27"/>
              </a:lnSpc>
              <a:spcBef>
                <a:spcPct val="0"/>
              </a:spcBef>
            </a:pPr>
            <a:r>
              <a:rPr lang="en-US" sz="5199">
                <a:solidFill>
                  <a:srgbClr val="FF3131"/>
                </a:solidFill>
                <a:latin typeface="Montserrat Ultra-Bold"/>
              </a:rPr>
              <a:t>Building Resilient Systems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085893" y="28575"/>
            <a:ext cx="4116214" cy="793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5"/>
              </a:lnSpc>
              <a:spcBef>
                <a:spcPct val="0"/>
              </a:spcBef>
            </a:pPr>
            <a:r>
              <a:rPr lang="en-US" sz="5399">
                <a:solidFill>
                  <a:srgbClr val="FF3131"/>
                </a:solidFill>
                <a:latin typeface="Montserrat Ultra-Bold"/>
              </a:rPr>
              <a:t>References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04191" y="1144643"/>
            <a:ext cx="17983809" cy="9720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 strike="noStrike" u="sng">
                <a:solidFill>
                  <a:srgbClr val="004AAD"/>
                </a:solidFill>
                <a:latin typeface="Canva Sans Bold"/>
                <a:hlinkClick r:id="rId3" tooltip="https://v1-docs.litmuschaos.io/docs/getstarted"/>
              </a:rPr>
              <a:t>https://v1-docs.litmuschaos.io/docs/getstarted</a:t>
            </a:r>
          </a:p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 strike="noStrike" u="sng">
                <a:solidFill>
                  <a:srgbClr val="004AAD"/>
                </a:solidFill>
                <a:latin typeface="Canva Sans Bold"/>
                <a:hlinkClick r:id="rId4" tooltip="https://docs.litmuschaos.io/docs/getting-started/installation"/>
              </a:rPr>
              <a:t>https://docs.litmuschaos.io/docs/getting-started/installation</a:t>
            </a:r>
          </a:p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 strike="noStrike" u="sng">
                <a:solidFill>
                  <a:srgbClr val="004AAD"/>
                </a:solidFill>
                <a:latin typeface="Canva Sans Bold"/>
                <a:hlinkClick r:id="rId5" tooltip="https://www.gremlin.com/community/tutorials/chaos-engineering-the-history-principles-and-practice"/>
              </a:rPr>
              <a:t>https://www.gremlin.com/community/tutorials/chaos-engineering-the-history-principles-and-practice</a:t>
            </a:r>
          </a:p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 strike="noStrike" u="sng">
                <a:solidFill>
                  <a:srgbClr val="004AAD"/>
                </a:solidFill>
                <a:latin typeface="Canva Sans Bold"/>
                <a:hlinkClick r:id="rId6" tooltip="https://github.com/litmuschaos/litmus/tree/master/chaoscenter"/>
              </a:rPr>
              <a:t>https://github.com/litmuschaos/litmus/tree/master/chaoscenter</a:t>
            </a:r>
          </a:p>
          <a:p>
            <a:pPr algn="l" marL="0" indent="0" lvl="0">
              <a:lnSpc>
                <a:spcPts val="70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91892" y="2899693"/>
            <a:ext cx="4882180" cy="5856474"/>
          </a:xfrm>
          <a:custGeom>
            <a:avLst/>
            <a:gdLst/>
            <a:ahLst/>
            <a:cxnLst/>
            <a:rect r="r" b="b" t="t" l="l"/>
            <a:pathLst>
              <a:path h="5856474" w="4882180">
                <a:moveTo>
                  <a:pt x="0" y="0"/>
                </a:moveTo>
                <a:lnTo>
                  <a:pt x="4882179" y="0"/>
                </a:lnTo>
                <a:lnTo>
                  <a:pt x="4882179" y="5856474"/>
                </a:lnTo>
                <a:lnTo>
                  <a:pt x="0" y="58564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101639" y="1066800"/>
            <a:ext cx="2410644" cy="934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5"/>
              </a:lnSpc>
              <a:spcBef>
                <a:spcPct val="0"/>
              </a:spcBef>
            </a:pPr>
            <a:r>
              <a:rPr lang="en-US" sz="6399">
                <a:solidFill>
                  <a:srgbClr val="FF3131"/>
                </a:solidFill>
                <a:latin typeface="Montserrat Ultra-Bold"/>
              </a:rPr>
              <a:t>Q &amp; A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99882" y="123444"/>
            <a:ext cx="15013147" cy="8444895"/>
          </a:xfrm>
          <a:custGeom>
            <a:avLst/>
            <a:gdLst/>
            <a:ahLst/>
            <a:cxnLst/>
            <a:rect r="r" b="b" t="t" l="l"/>
            <a:pathLst>
              <a:path h="8444895" w="15013147">
                <a:moveTo>
                  <a:pt x="0" y="0"/>
                </a:moveTo>
                <a:lnTo>
                  <a:pt x="15013147" y="0"/>
                </a:lnTo>
                <a:lnTo>
                  <a:pt x="15013147" y="8444895"/>
                </a:lnTo>
                <a:lnTo>
                  <a:pt x="0" y="8444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836797" y="9229725"/>
            <a:ext cx="7355976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4F7386"/>
                </a:solidFill>
                <a:latin typeface="Montserrat Ultra-Bold"/>
              </a:rPr>
              <a:t>THANKS :)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46276" y="0"/>
            <a:ext cx="22546404" cy="10325304"/>
          </a:xfrm>
          <a:custGeom>
            <a:avLst/>
            <a:gdLst/>
            <a:ahLst/>
            <a:cxnLst/>
            <a:rect r="r" b="b" t="t" l="l"/>
            <a:pathLst>
              <a:path h="10325304" w="22546404">
                <a:moveTo>
                  <a:pt x="0" y="0"/>
                </a:moveTo>
                <a:lnTo>
                  <a:pt x="22546404" y="0"/>
                </a:lnTo>
                <a:lnTo>
                  <a:pt x="22546404" y="10325304"/>
                </a:lnTo>
                <a:lnTo>
                  <a:pt x="0" y="103253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70" r="0" b="-6381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08115" y="0"/>
            <a:ext cx="11086023" cy="10287000"/>
          </a:xfrm>
          <a:custGeom>
            <a:avLst/>
            <a:gdLst/>
            <a:ahLst/>
            <a:cxnLst/>
            <a:rect r="r" b="b" t="t" l="l"/>
            <a:pathLst>
              <a:path h="10287000" w="11086023">
                <a:moveTo>
                  <a:pt x="0" y="0"/>
                </a:moveTo>
                <a:lnTo>
                  <a:pt x="11086024" y="0"/>
                </a:lnTo>
                <a:lnTo>
                  <a:pt x="1108602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403" r="0" b="-6635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494018" y="0"/>
            <a:ext cx="11636936" cy="10287000"/>
          </a:xfrm>
          <a:custGeom>
            <a:avLst/>
            <a:gdLst/>
            <a:ahLst/>
            <a:cxnLst/>
            <a:rect r="r" b="b" t="t" l="l"/>
            <a:pathLst>
              <a:path h="10287000" w="11636936">
                <a:moveTo>
                  <a:pt x="0" y="0"/>
                </a:moveTo>
                <a:lnTo>
                  <a:pt x="11636936" y="0"/>
                </a:lnTo>
                <a:lnTo>
                  <a:pt x="1163693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4" t="0" r="-404" b="-3774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29382" y="2313809"/>
            <a:ext cx="18417382" cy="5535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19"/>
              </a:lnSpc>
            </a:pPr>
            <a:r>
              <a:rPr lang="en-US" sz="6300">
                <a:solidFill>
                  <a:srgbClr val="004AAD"/>
                </a:solidFill>
                <a:latin typeface="Canva Sans Bold"/>
              </a:rPr>
              <a:t>Chaos engineering is the discipline of experimenting on a system in order to build confidence in the system's capability to withsatnd turbulent conditions in production</a:t>
            </a:r>
          </a:p>
          <a:p>
            <a:pPr algn="ctr">
              <a:lnSpc>
                <a:spcPts val="881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72785" y="969289"/>
            <a:ext cx="13542429" cy="1975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6800">
                <a:solidFill>
                  <a:srgbClr val="FF3131"/>
                </a:solidFill>
                <a:latin typeface="Montserrat Ultra-Bold"/>
              </a:rPr>
              <a:t>Chaos Engineering Principles</a:t>
            </a:r>
          </a:p>
          <a:p>
            <a:pPr algn="ctr">
              <a:lnSpc>
                <a:spcPts val="7752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-372352" y="3018831"/>
            <a:ext cx="8956477" cy="107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360170" indent="-680085" lvl="1">
              <a:lnSpc>
                <a:spcPts val="8819"/>
              </a:lnSpc>
              <a:buAutoNum type="arabicPeriod" startAt="1"/>
            </a:pPr>
            <a:r>
              <a:rPr lang="en-US" sz="6300">
                <a:solidFill>
                  <a:srgbClr val="004AAD"/>
                </a:solidFill>
                <a:latin typeface="Canva Sans Bold"/>
              </a:rPr>
              <a:t>Define steady state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-1323231" y="4626642"/>
            <a:ext cx="18417382" cy="107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19"/>
              </a:lnSpc>
            </a:pPr>
            <a:r>
              <a:rPr lang="en-US" sz="6300">
                <a:solidFill>
                  <a:srgbClr val="004AAD"/>
                </a:solidFill>
                <a:latin typeface="Canva Sans Bold"/>
              </a:rPr>
              <a:t>2. Hypothesize about the Steady State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2996282" y="6391254"/>
            <a:ext cx="18417382" cy="107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19"/>
              </a:lnSpc>
            </a:pPr>
            <a:r>
              <a:rPr lang="en-US" sz="6300">
                <a:solidFill>
                  <a:srgbClr val="004AAD"/>
                </a:solidFill>
                <a:latin typeface="Canva Sans Bold"/>
              </a:rPr>
              <a:t>3. Introduce real-world events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8163709"/>
            <a:ext cx="18417382" cy="1078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19"/>
              </a:lnSpc>
            </a:pPr>
            <a:r>
              <a:rPr lang="en-US" sz="6300">
                <a:solidFill>
                  <a:srgbClr val="004AAD"/>
                </a:solidFill>
                <a:latin typeface="Canva Sans Bold"/>
              </a:rPr>
              <a:t>4. Verify steady state and validate hypothesis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366969"/>
            <a:ext cx="18288000" cy="6451552"/>
          </a:xfrm>
          <a:custGeom>
            <a:avLst/>
            <a:gdLst/>
            <a:ahLst/>
            <a:cxnLst/>
            <a:rect r="r" b="b" t="t" l="l"/>
            <a:pathLst>
              <a:path h="6451552" w="18288000">
                <a:moveTo>
                  <a:pt x="0" y="0"/>
                </a:moveTo>
                <a:lnTo>
                  <a:pt x="18288000" y="0"/>
                </a:lnTo>
                <a:lnTo>
                  <a:pt x="18288000" y="6451552"/>
                </a:lnTo>
                <a:lnTo>
                  <a:pt x="0" y="64515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41464" y="391326"/>
            <a:ext cx="11405071" cy="1975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6800">
                <a:solidFill>
                  <a:srgbClr val="FF3131"/>
                </a:solidFill>
                <a:latin typeface="Montserrat Ultra-Bold"/>
              </a:rPr>
              <a:t>Chaos Engineering Tools</a:t>
            </a:r>
          </a:p>
          <a:p>
            <a:pPr algn="ctr">
              <a:lnSpc>
                <a:spcPts val="775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00017" y="1199485"/>
            <a:ext cx="13644614" cy="7675095"/>
          </a:xfrm>
          <a:custGeom>
            <a:avLst/>
            <a:gdLst/>
            <a:ahLst/>
            <a:cxnLst/>
            <a:rect r="r" b="b" t="t" l="l"/>
            <a:pathLst>
              <a:path h="7675095" w="13644614">
                <a:moveTo>
                  <a:pt x="0" y="0"/>
                </a:moveTo>
                <a:lnTo>
                  <a:pt x="13644614" y="0"/>
                </a:lnTo>
                <a:lnTo>
                  <a:pt x="13644614" y="7675095"/>
                </a:lnTo>
                <a:lnTo>
                  <a:pt x="0" y="76750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551103" y="38100"/>
            <a:ext cx="7185794" cy="1975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52"/>
              </a:lnSpc>
            </a:pPr>
            <a:r>
              <a:rPr lang="en-US" sz="6800">
                <a:solidFill>
                  <a:srgbClr val="FF3131"/>
                </a:solidFill>
                <a:latin typeface="Montserrat Ultra-Bold"/>
              </a:rPr>
              <a:t>Injecting Faults</a:t>
            </a:r>
          </a:p>
          <a:p>
            <a:pPr algn="ctr">
              <a:lnSpc>
                <a:spcPts val="7752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597081" y="9026164"/>
            <a:ext cx="17093838" cy="887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4AAD"/>
                </a:solidFill>
                <a:latin typeface="Canva Sans Bold"/>
              </a:rPr>
              <a:t>Breaking things on purpose to make them stronger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01572" y="883730"/>
            <a:ext cx="13458682" cy="8099296"/>
          </a:xfrm>
          <a:custGeom>
            <a:avLst/>
            <a:gdLst/>
            <a:ahLst/>
            <a:cxnLst/>
            <a:rect r="r" b="b" t="t" l="l"/>
            <a:pathLst>
              <a:path h="8099296" w="13458682">
                <a:moveTo>
                  <a:pt x="0" y="0"/>
                </a:moveTo>
                <a:lnTo>
                  <a:pt x="13458682" y="0"/>
                </a:lnTo>
                <a:lnTo>
                  <a:pt x="13458682" y="8099296"/>
                </a:lnTo>
                <a:lnTo>
                  <a:pt x="0" y="80992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148271" y="9103232"/>
            <a:ext cx="18436271" cy="1183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4"/>
              </a:lnSpc>
              <a:spcBef>
                <a:spcPct val="0"/>
              </a:spcBef>
            </a:pPr>
            <a:r>
              <a:rPr lang="en-US" sz="4100">
                <a:solidFill>
                  <a:srgbClr val="004AAD"/>
                </a:solidFill>
                <a:latin typeface="Montserrat Ultra-Bold"/>
              </a:rPr>
              <a:t>When the unexpected happens, chaos engineering helps us prepare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860785" y="38100"/>
            <a:ext cx="10740256" cy="753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27"/>
              </a:lnSpc>
              <a:spcBef>
                <a:spcPct val="0"/>
              </a:spcBef>
            </a:pPr>
            <a:r>
              <a:rPr lang="en-US" sz="5199">
                <a:solidFill>
                  <a:srgbClr val="FF3131"/>
                </a:solidFill>
                <a:latin typeface="Montserrat Ultra-Bold"/>
              </a:rPr>
              <a:t>When Everything Goes Wrong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DAGGyoHAQVA</dc:identifier>
  <dcterms:modified xsi:type="dcterms:W3CDTF">2011-08-01T06:04:30Z</dcterms:modified>
  <cp:revision>1</cp:revision>
  <dc:title>Chaos-Engineering</dc:title>
</cp:coreProperties>
</file>